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10287000" cx="18288000"/>
  <p:notesSz cx="6858000" cy="9144000"/>
  <p:embeddedFontLst>
    <p:embeddedFont>
      <p:font typeface="Arimo"/>
      <p:regular r:id="rId20"/>
      <p:bold r:id="rId21"/>
      <p:italic r:id="rId22"/>
      <p:boldItalic r:id="rId23"/>
    </p:embeddedFont>
    <p:embeddedFont>
      <p:font typeface="Arimo Medium"/>
      <p:regular r:id="rId24"/>
      <p:bold r:id="rId25"/>
      <p:italic r:id="rId26"/>
      <p:boldItalic r:id="rId27"/>
    </p:embeddedFont>
    <p:embeddedFont>
      <p:font typeface="Helvetica Neue"/>
      <p:regular r:id="rId28"/>
      <p:bold r:id="rId29"/>
      <p:italic r:id="rId30"/>
      <p:boldItalic r:id="rId31"/>
    </p:embeddedFont>
    <p:embeddedFont>
      <p:font typeface="Helvetica Neue Light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6" roundtripDataSignature="AMtx7mhvnqPo9IF5LbcStGInQM1apIHI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rimo-regular.fntdata"/><Relationship Id="rId22" Type="http://schemas.openxmlformats.org/officeDocument/2006/relationships/font" Target="fonts/Arimo-italic.fntdata"/><Relationship Id="rId21" Type="http://schemas.openxmlformats.org/officeDocument/2006/relationships/font" Target="fonts/Arimo-bold.fntdata"/><Relationship Id="rId24" Type="http://schemas.openxmlformats.org/officeDocument/2006/relationships/font" Target="fonts/ArimoMedium-regular.fntdata"/><Relationship Id="rId23" Type="http://schemas.openxmlformats.org/officeDocument/2006/relationships/font" Target="fonts/Arim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rimoMedium-italic.fntdata"/><Relationship Id="rId25" Type="http://schemas.openxmlformats.org/officeDocument/2006/relationships/font" Target="fonts/ArimoMedium-bold.fntdata"/><Relationship Id="rId28" Type="http://schemas.openxmlformats.org/officeDocument/2006/relationships/font" Target="fonts/HelveticaNeue-regular.fntdata"/><Relationship Id="rId27" Type="http://schemas.openxmlformats.org/officeDocument/2006/relationships/font" Target="fonts/Arimo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HelveticaNeue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lveticaNeue-boldItalic.fntdata"/><Relationship Id="rId30" Type="http://schemas.openxmlformats.org/officeDocument/2006/relationships/font" Target="fonts/HelveticaNeue-italic.fntdata"/><Relationship Id="rId11" Type="http://schemas.openxmlformats.org/officeDocument/2006/relationships/slide" Target="slides/slide6.xml"/><Relationship Id="rId33" Type="http://schemas.openxmlformats.org/officeDocument/2006/relationships/font" Target="fonts/HelveticaNeueLight-bold.fntdata"/><Relationship Id="rId10" Type="http://schemas.openxmlformats.org/officeDocument/2006/relationships/slide" Target="slides/slide5.xml"/><Relationship Id="rId32" Type="http://schemas.openxmlformats.org/officeDocument/2006/relationships/font" Target="fonts/HelveticaNeueLight-regular.fntdata"/><Relationship Id="rId13" Type="http://schemas.openxmlformats.org/officeDocument/2006/relationships/slide" Target="slides/slide8.xml"/><Relationship Id="rId35" Type="http://schemas.openxmlformats.org/officeDocument/2006/relationships/font" Target="fonts/HelveticaNeueLight-boldItalic.fntdata"/><Relationship Id="rId12" Type="http://schemas.openxmlformats.org/officeDocument/2006/relationships/slide" Target="slides/slide7.xml"/><Relationship Id="rId34" Type="http://schemas.openxmlformats.org/officeDocument/2006/relationships/font" Target="fonts/HelveticaNeueLight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customschemas.google.com/relationships/presentationmetadata" Target="meta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4956781d9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1" name="Google Shape;191;g34956781d9f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4161879afd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0" name="Google Shape;200;g34161879afd_8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4956781d9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2" name="Google Shape;212;g34956781d9f_0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3ecdbd52ee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4" name="Google Shape;224;g33ecdbd52ee_0_1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334b3f0b3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7" name="Google Shape;237;g3334b3f0b36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3ecdbd52e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7" name="Google Shape;107;g33ecdbd52ee_0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3ecdbd52ee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3" name="Google Shape;123;g33ecdbd52ee_0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4130e32eac_7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1" name="Google Shape;141;g34130e32eac_7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4956781d9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1" name="Google Shape;151;g34956781d9f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eada3ca53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1" name="Google Shape;161;g34eada3ca53_1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4956781d9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3" name="Google Shape;173;g34956781d9f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4eada3ca5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2" name="Google Shape;182;g34eada3ca53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6.png"/><Relationship Id="rId5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hyperlink" Target="https://doi.org/10.3390/jcp3020013" TargetMode="External"/><Relationship Id="rId6" Type="http://schemas.openxmlformats.org/officeDocument/2006/relationships/hyperlink" Target="https://journals.plos.org/plosone/article?id=10.1371%2Fjournal.pone.0284449" TargetMode="External"/><Relationship Id="rId7" Type="http://schemas.openxmlformats.org/officeDocument/2006/relationships/hyperlink" Target="https://zslpublications.onlinelibrary.wiley.com/doi/10.1002/rse2.234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0" Type="http://schemas.openxmlformats.org/officeDocument/2006/relationships/image" Target="../media/image19.png"/><Relationship Id="rId9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01B19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2286000" y="10134600"/>
            <a:ext cx="13716000" cy="1524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6" l="0" r="0" t="-3975"/>
            </a:stretch>
          </a:blipFill>
          <a:ln>
            <a:noFill/>
          </a:ln>
        </p:spPr>
      </p:sp>
      <p:sp>
        <p:nvSpPr>
          <p:cNvPr id="85" name="Google Shape;85;p1"/>
          <p:cNvSpPr/>
          <p:nvPr/>
        </p:nvSpPr>
        <p:spPr>
          <a:xfrm>
            <a:off x="0" y="10134600"/>
            <a:ext cx="3898075" cy="1524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2" l="0" r="-286025" t="0"/>
            </a:stretch>
          </a:blipFill>
          <a:ln>
            <a:noFill/>
          </a:ln>
        </p:spPr>
      </p:sp>
      <p:sp>
        <p:nvSpPr>
          <p:cNvPr id="86" name="Google Shape;86;p1"/>
          <p:cNvSpPr/>
          <p:nvPr/>
        </p:nvSpPr>
        <p:spPr>
          <a:xfrm>
            <a:off x="14389924" y="10134600"/>
            <a:ext cx="3898076" cy="158244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2" l="0" r="-300882" t="0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>
            <a:off x="6073323" y="863694"/>
            <a:ext cx="6159204" cy="2021581"/>
          </a:xfrm>
          <a:custGeom>
            <a:rect b="b" l="l" r="r" t="t"/>
            <a:pathLst>
              <a:path extrusionOk="0" h="2021581" w="6159204">
                <a:moveTo>
                  <a:pt x="0" y="0"/>
                </a:moveTo>
                <a:lnTo>
                  <a:pt x="6159204" y="0"/>
                </a:lnTo>
                <a:lnTo>
                  <a:pt x="6159204" y="2021582"/>
                </a:lnTo>
                <a:lnTo>
                  <a:pt x="0" y="20215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" r="0" t="0"/>
            </a:stretch>
          </a:blipFill>
          <a:ln>
            <a:noFill/>
          </a:ln>
        </p:spPr>
      </p:sp>
      <p:sp>
        <p:nvSpPr>
          <p:cNvPr id="88" name="Google Shape;88;p1"/>
          <p:cNvSpPr txBox="1"/>
          <p:nvPr/>
        </p:nvSpPr>
        <p:spPr>
          <a:xfrm>
            <a:off x="1357715" y="3854969"/>
            <a:ext cx="155904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</a:pPr>
            <a:r>
              <a:rPr b="1" i="0" lang="en-US" sz="50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Machine Learning-Based Approach for Automated Biometric Identification of Mugger</a:t>
            </a:r>
            <a:endParaRPr b="1" i="0" sz="50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</a:pPr>
            <a:r>
              <a:rPr b="1" i="0" lang="en-US" sz="50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Crocodiles</a:t>
            </a:r>
            <a:endParaRPr b="1" i="0" sz="53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939525" y="7533650"/>
            <a:ext cx="16637700" cy="11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mo Medium"/>
              <a:ea typeface="Arimo Medium"/>
              <a:cs typeface="Arimo Medium"/>
              <a:sym typeface="Arimo Medium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2286000" y="6750700"/>
            <a:ext cx="14638500" cy="16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en-US" sz="3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CSE641 Machine Learning Theory and Practice</a:t>
            </a:r>
            <a:endParaRPr b="0" i="0" sz="3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2128125" y="7685925"/>
            <a:ext cx="14528100" cy="11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US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Group 5: Shalvi Modi, Daksh Shah, Malav Modi, Mahi Patel, Vinisha Kankariya</a:t>
            </a:r>
            <a:endParaRPr b="0" i="0" sz="3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4956781d9f_0_52"/>
          <p:cNvSpPr/>
          <p:nvPr/>
        </p:nvSpPr>
        <p:spPr>
          <a:xfrm>
            <a:off x="2286000" y="10134600"/>
            <a:ext cx="13716000" cy="1524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194" name="Google Shape;194;g34956781d9f_0_52"/>
          <p:cNvSpPr/>
          <p:nvPr/>
        </p:nvSpPr>
        <p:spPr>
          <a:xfrm>
            <a:off x="0" y="10134600"/>
            <a:ext cx="3898075" cy="1524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5996" t="0"/>
            </a:stretch>
          </a:blipFill>
          <a:ln>
            <a:noFill/>
          </a:ln>
        </p:spPr>
      </p:sp>
      <p:sp>
        <p:nvSpPr>
          <p:cNvPr id="195" name="Google Shape;195;g34956781d9f_0_52"/>
          <p:cNvSpPr/>
          <p:nvPr/>
        </p:nvSpPr>
        <p:spPr>
          <a:xfrm>
            <a:off x="14389924" y="10134600"/>
            <a:ext cx="3898076" cy="158244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49" t="0"/>
            </a:stretch>
          </a:blipFill>
          <a:ln>
            <a:noFill/>
          </a:ln>
        </p:spPr>
      </p:sp>
      <p:sp>
        <p:nvSpPr>
          <p:cNvPr id="196" name="Google Shape;196;g34956781d9f_0_52"/>
          <p:cNvSpPr txBox="1"/>
          <p:nvPr/>
        </p:nvSpPr>
        <p:spPr>
          <a:xfrm>
            <a:off x="233738" y="177200"/>
            <a:ext cx="15590400" cy="25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00"/>
              <a:buFont typeface="Arial"/>
              <a:buNone/>
            </a:pPr>
            <a:r>
              <a:rPr b="1" i="0" lang="en-US" sz="8100" u="none" cap="none" strike="noStrike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Methodology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0"/>
              <a:buFont typeface="Arial"/>
              <a:buNone/>
            </a:pPr>
            <a:r>
              <a:t/>
            </a:r>
            <a:endParaRPr b="1" i="0" sz="8100" u="none" cap="none" strike="noStrike">
              <a:solidFill>
                <a:srgbClr val="7D1916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197" name="Google Shape;197;g34956781d9f_0_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5850" y="1509150"/>
            <a:ext cx="15736299" cy="8416824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4161879afd_8_0"/>
          <p:cNvSpPr/>
          <p:nvPr/>
        </p:nvSpPr>
        <p:spPr>
          <a:xfrm>
            <a:off x="2286000" y="10134600"/>
            <a:ext cx="13716000" cy="1524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8" l="0" r="0" t="-3977"/>
            </a:stretch>
          </a:blipFill>
          <a:ln>
            <a:noFill/>
          </a:ln>
        </p:spPr>
      </p:sp>
      <p:sp>
        <p:nvSpPr>
          <p:cNvPr id="203" name="Google Shape;203;g34161879afd_8_0"/>
          <p:cNvSpPr/>
          <p:nvPr/>
        </p:nvSpPr>
        <p:spPr>
          <a:xfrm>
            <a:off x="0" y="10134600"/>
            <a:ext cx="3898075" cy="1524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8" l="0" r="-286011" t="0"/>
            </a:stretch>
          </a:blipFill>
          <a:ln>
            <a:noFill/>
          </a:ln>
        </p:spPr>
      </p:sp>
      <p:sp>
        <p:nvSpPr>
          <p:cNvPr id="204" name="Google Shape;204;g34161879afd_8_0"/>
          <p:cNvSpPr/>
          <p:nvPr/>
        </p:nvSpPr>
        <p:spPr>
          <a:xfrm>
            <a:off x="14389924" y="10134600"/>
            <a:ext cx="3898076" cy="158244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8" l="0" r="-300849" t="0"/>
            </a:stretch>
          </a:blipFill>
          <a:ln>
            <a:noFill/>
          </a:ln>
        </p:spPr>
      </p:sp>
      <p:sp>
        <p:nvSpPr>
          <p:cNvPr id="205" name="Google Shape;205;g34161879afd_8_0"/>
          <p:cNvSpPr txBox="1"/>
          <p:nvPr/>
        </p:nvSpPr>
        <p:spPr>
          <a:xfrm>
            <a:off x="233738" y="177200"/>
            <a:ext cx="155904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0"/>
              <a:buFont typeface="Arial"/>
              <a:buNone/>
            </a:pPr>
            <a:r>
              <a:rPr b="1" i="0" lang="en-US" sz="8100" u="none" cap="none" strike="noStrike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Results - New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g34161879afd_8_0" title="accuracy_graph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00" y="1576400"/>
            <a:ext cx="9525000" cy="47625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7" name="Google Shape;207;g34161879afd_8_0" title="confusion_matrix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29800" y="1576400"/>
            <a:ext cx="8305800" cy="664464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8" name="Google Shape;208;g34161879afd_8_0"/>
          <p:cNvSpPr txBox="1"/>
          <p:nvPr/>
        </p:nvSpPr>
        <p:spPr>
          <a:xfrm>
            <a:off x="233750" y="6338900"/>
            <a:ext cx="9447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chemeClr val="dk1"/>
                </a:solidFill>
              </a:rPr>
              <a:t>Fig.8 </a:t>
            </a:r>
            <a:r>
              <a:rPr lang="en-US" sz="3100">
                <a:solidFill>
                  <a:schemeClr val="dk1"/>
                </a:solidFill>
              </a:rPr>
              <a:t>Per-Class Accuracy vs Overall Accuracy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209" name="Google Shape;209;g34161879afd_8_0"/>
          <p:cNvSpPr txBox="1"/>
          <p:nvPr/>
        </p:nvSpPr>
        <p:spPr>
          <a:xfrm>
            <a:off x="9829800" y="8221050"/>
            <a:ext cx="8305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chemeClr val="dk1"/>
                </a:solidFill>
              </a:rPr>
              <a:t>Fig.9</a:t>
            </a:r>
            <a:r>
              <a:rPr lang="en-US" sz="3100">
                <a:solidFill>
                  <a:schemeClr val="dk1"/>
                </a:solidFill>
              </a:rPr>
              <a:t> Confusion Matrix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4956781d9f_0_67"/>
          <p:cNvSpPr/>
          <p:nvPr/>
        </p:nvSpPr>
        <p:spPr>
          <a:xfrm>
            <a:off x="2286000" y="10134600"/>
            <a:ext cx="13716000" cy="1524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215" name="Google Shape;215;g34956781d9f_0_67"/>
          <p:cNvSpPr/>
          <p:nvPr/>
        </p:nvSpPr>
        <p:spPr>
          <a:xfrm>
            <a:off x="0" y="10134600"/>
            <a:ext cx="3898075" cy="1524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5996" t="0"/>
            </a:stretch>
          </a:blipFill>
          <a:ln>
            <a:noFill/>
          </a:ln>
        </p:spPr>
      </p:sp>
      <p:sp>
        <p:nvSpPr>
          <p:cNvPr id="216" name="Google Shape;216;g34956781d9f_0_67"/>
          <p:cNvSpPr/>
          <p:nvPr/>
        </p:nvSpPr>
        <p:spPr>
          <a:xfrm>
            <a:off x="14389924" y="10134600"/>
            <a:ext cx="3898076" cy="158244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49" t="0"/>
            </a:stretch>
          </a:blipFill>
          <a:ln>
            <a:noFill/>
          </a:ln>
        </p:spPr>
      </p:sp>
      <p:sp>
        <p:nvSpPr>
          <p:cNvPr id="217" name="Google Shape;217;g34956781d9f_0_67"/>
          <p:cNvSpPr txBox="1"/>
          <p:nvPr/>
        </p:nvSpPr>
        <p:spPr>
          <a:xfrm>
            <a:off x="233738" y="177200"/>
            <a:ext cx="155904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0"/>
              <a:buFont typeface="Arial"/>
              <a:buNone/>
            </a:pPr>
            <a:r>
              <a:rPr b="1" i="0" lang="en-US" sz="8100" u="none" cap="none" strike="noStrike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Results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g34956781d9f_0_67" title="predictions_classes_gt_14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6900" y="5956988"/>
            <a:ext cx="11258550" cy="250507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9" name="Google Shape;219;g34956781d9f_0_67" title="predictions_classes_lt_14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875" y="2842475"/>
            <a:ext cx="11258550" cy="250507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0" name="Google Shape;220;g34956781d9f_0_67"/>
          <p:cNvSpPr txBox="1"/>
          <p:nvPr/>
        </p:nvSpPr>
        <p:spPr>
          <a:xfrm>
            <a:off x="734775" y="2032375"/>
            <a:ext cx="10679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Prediction for </a:t>
            </a:r>
            <a:r>
              <a:rPr b="1" lang="en-US" sz="3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Old Data</a:t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1" name="Google Shape;221;g34956781d9f_0_67"/>
          <p:cNvSpPr txBox="1"/>
          <p:nvPr/>
        </p:nvSpPr>
        <p:spPr>
          <a:xfrm>
            <a:off x="5936900" y="8462075"/>
            <a:ext cx="112587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Prediction for </a:t>
            </a:r>
            <a:r>
              <a:rPr b="1" lang="en-US" sz="3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New Season Data</a:t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3ecdbd52ee_0_116"/>
          <p:cNvSpPr/>
          <p:nvPr/>
        </p:nvSpPr>
        <p:spPr>
          <a:xfrm>
            <a:off x="2286000" y="10134600"/>
            <a:ext cx="13716000" cy="1524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8" l="0" r="0" t="-3977"/>
            </a:stretch>
          </a:blipFill>
          <a:ln>
            <a:noFill/>
          </a:ln>
        </p:spPr>
      </p:sp>
      <p:sp>
        <p:nvSpPr>
          <p:cNvPr id="227" name="Google Shape;227;g33ecdbd52ee_0_116"/>
          <p:cNvSpPr/>
          <p:nvPr/>
        </p:nvSpPr>
        <p:spPr>
          <a:xfrm>
            <a:off x="0" y="10134600"/>
            <a:ext cx="3898075" cy="1524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8" l="0" r="-286011" t="0"/>
            </a:stretch>
          </a:blipFill>
          <a:ln>
            <a:noFill/>
          </a:ln>
        </p:spPr>
      </p:sp>
      <p:sp>
        <p:nvSpPr>
          <p:cNvPr id="228" name="Google Shape;228;g33ecdbd52ee_0_116"/>
          <p:cNvSpPr/>
          <p:nvPr/>
        </p:nvSpPr>
        <p:spPr>
          <a:xfrm>
            <a:off x="14389924" y="10134600"/>
            <a:ext cx="3898076" cy="158244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8" l="0" r="-300849" t="0"/>
            </a:stretch>
          </a:blipFill>
          <a:ln>
            <a:noFill/>
          </a:ln>
        </p:spPr>
      </p:sp>
      <p:sp>
        <p:nvSpPr>
          <p:cNvPr id="229" name="Google Shape;229;g33ecdbd52ee_0_116"/>
          <p:cNvSpPr/>
          <p:nvPr/>
        </p:nvSpPr>
        <p:spPr>
          <a:xfrm>
            <a:off x="146746" y="9058422"/>
            <a:ext cx="2048718" cy="898485"/>
          </a:xfrm>
          <a:custGeom>
            <a:rect b="b" l="l" r="r" t="t"/>
            <a:pathLst>
              <a:path extrusionOk="0" h="898485" w="2048718">
                <a:moveTo>
                  <a:pt x="0" y="0"/>
                </a:moveTo>
                <a:lnTo>
                  <a:pt x="2048718" y="0"/>
                </a:lnTo>
                <a:lnTo>
                  <a:pt x="2048718" y="898485"/>
                </a:lnTo>
                <a:lnTo>
                  <a:pt x="0" y="898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4768" l="-72538" r="-72127" t="-164416"/>
            </a:stretch>
          </a:blipFill>
          <a:ln>
            <a:noFill/>
          </a:ln>
        </p:spPr>
      </p:sp>
      <p:sp>
        <p:nvSpPr>
          <p:cNvPr id="230" name="Google Shape;230;g33ecdbd52ee_0_116"/>
          <p:cNvSpPr txBox="1"/>
          <p:nvPr/>
        </p:nvSpPr>
        <p:spPr>
          <a:xfrm>
            <a:off x="538213" y="399425"/>
            <a:ext cx="155904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0"/>
              <a:buFont typeface="Arial"/>
              <a:buNone/>
            </a:pPr>
            <a:r>
              <a:rPr b="1" i="0" lang="en-US" sz="8100" u="none" cap="none" strike="noStrike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Future </a:t>
            </a:r>
            <a:r>
              <a:rPr b="1" lang="en-US" sz="8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Scope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33ecdbd52ee_0_116"/>
          <p:cNvSpPr txBox="1"/>
          <p:nvPr/>
        </p:nvSpPr>
        <p:spPr>
          <a:xfrm>
            <a:off x="17339382" y="9679707"/>
            <a:ext cx="643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g33ecdbd52ee_0_116"/>
          <p:cNvSpPr txBox="1"/>
          <p:nvPr/>
        </p:nvSpPr>
        <p:spPr>
          <a:xfrm>
            <a:off x="146750" y="1809325"/>
            <a:ext cx="7730400" cy="73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Future work can replace </a:t>
            </a: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YOLO v11</a:t>
            </a: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-based bounding box detection with advanced image </a:t>
            </a:r>
            <a:r>
              <a:rPr b="1" lang="en-US" sz="3600">
                <a:latin typeface="Helvetica Neue"/>
                <a:ea typeface="Helvetica Neue"/>
                <a:cs typeface="Helvetica Neue"/>
                <a:sym typeface="Helvetica Neue"/>
              </a:rPr>
              <a:t>segmentation methods</a:t>
            </a: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, enabling more precise localization and improved accuracy in classical machine learning-based mugger identification </a:t>
            </a:r>
            <a:r>
              <a:rPr lang="en-US" sz="3100"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Moreover the future work also involves system deployment.</a:t>
            </a:r>
            <a:endParaRPr sz="3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33" name="Google Shape;233;g33ecdbd52ee_0_1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77150" y="1675750"/>
            <a:ext cx="10698850" cy="6384401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4" name="Google Shape;234;g33ecdbd52ee_0_116"/>
          <p:cNvSpPr txBox="1"/>
          <p:nvPr/>
        </p:nvSpPr>
        <p:spPr>
          <a:xfrm>
            <a:off x="12361325" y="8191500"/>
            <a:ext cx="3000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en-US" sz="3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</a:t>
            </a:r>
            <a:r>
              <a:rPr lang="en-US" sz="3100">
                <a:solidFill>
                  <a:schemeClr val="dk1"/>
                </a:solidFill>
              </a:rPr>
              <a:t>10</a:t>
            </a:r>
            <a:r>
              <a:rPr b="0" i="0" lang="en-US" sz="3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[3]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334b3f0b36_0_10"/>
          <p:cNvSpPr/>
          <p:nvPr/>
        </p:nvSpPr>
        <p:spPr>
          <a:xfrm>
            <a:off x="2286000" y="10134600"/>
            <a:ext cx="13716000" cy="1524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8" l="0" r="0" t="-3977"/>
            </a:stretch>
          </a:blipFill>
          <a:ln>
            <a:noFill/>
          </a:ln>
        </p:spPr>
      </p:sp>
      <p:sp>
        <p:nvSpPr>
          <p:cNvPr id="240" name="Google Shape;240;g3334b3f0b36_0_10"/>
          <p:cNvSpPr/>
          <p:nvPr/>
        </p:nvSpPr>
        <p:spPr>
          <a:xfrm>
            <a:off x="0" y="10134600"/>
            <a:ext cx="3898075" cy="1524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8" l="0" r="-286011" t="0"/>
            </a:stretch>
          </a:blipFill>
          <a:ln>
            <a:noFill/>
          </a:ln>
        </p:spPr>
      </p:sp>
      <p:sp>
        <p:nvSpPr>
          <p:cNvPr id="241" name="Google Shape;241;g3334b3f0b36_0_10"/>
          <p:cNvSpPr/>
          <p:nvPr/>
        </p:nvSpPr>
        <p:spPr>
          <a:xfrm>
            <a:off x="14389924" y="10134600"/>
            <a:ext cx="3898076" cy="158244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8" l="0" r="-300849" t="0"/>
            </a:stretch>
          </a:blipFill>
          <a:ln>
            <a:noFill/>
          </a:ln>
        </p:spPr>
      </p:sp>
      <p:sp>
        <p:nvSpPr>
          <p:cNvPr id="242" name="Google Shape;242;g3334b3f0b36_0_10"/>
          <p:cNvSpPr/>
          <p:nvPr/>
        </p:nvSpPr>
        <p:spPr>
          <a:xfrm>
            <a:off x="538221" y="9058422"/>
            <a:ext cx="2048718" cy="898485"/>
          </a:xfrm>
          <a:custGeom>
            <a:rect b="b" l="l" r="r" t="t"/>
            <a:pathLst>
              <a:path extrusionOk="0" h="898485" w="2048718">
                <a:moveTo>
                  <a:pt x="0" y="0"/>
                </a:moveTo>
                <a:lnTo>
                  <a:pt x="2048718" y="0"/>
                </a:lnTo>
                <a:lnTo>
                  <a:pt x="2048718" y="898485"/>
                </a:lnTo>
                <a:lnTo>
                  <a:pt x="0" y="898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4768" l="-72538" r="-72127" t="-164416"/>
            </a:stretch>
          </a:blipFill>
          <a:ln>
            <a:noFill/>
          </a:ln>
        </p:spPr>
      </p:sp>
      <p:sp>
        <p:nvSpPr>
          <p:cNvPr id="243" name="Google Shape;243;g3334b3f0b36_0_10"/>
          <p:cNvSpPr txBox="1"/>
          <p:nvPr/>
        </p:nvSpPr>
        <p:spPr>
          <a:xfrm>
            <a:off x="411588" y="388750"/>
            <a:ext cx="155904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0"/>
              <a:buFont typeface="Arial"/>
              <a:buNone/>
            </a:pPr>
            <a:r>
              <a:rPr b="1" i="0" lang="en-US" sz="8100" u="none" cap="none" strike="noStrike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References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g3334b3f0b36_0_10"/>
          <p:cNvSpPr txBox="1"/>
          <p:nvPr/>
        </p:nvSpPr>
        <p:spPr>
          <a:xfrm>
            <a:off x="16382457" y="9557682"/>
            <a:ext cx="643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3334b3f0b36_0_10"/>
          <p:cNvSpPr txBox="1"/>
          <p:nvPr/>
        </p:nvSpPr>
        <p:spPr>
          <a:xfrm>
            <a:off x="152425" y="1635550"/>
            <a:ext cx="17441400" cy="74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[1]Kokal, S., Vanamala, M., &amp; Dave, R. (2023). Deep Learning and Machine Learning, Better Together Than Apart: A Review on Biometrics Mobile Authentication. Journal of Cybersecurity and Privacy, 3(2), 227-258. </a:t>
            </a:r>
            <a:r>
              <a:rPr b="0" i="0" lang="en-US" sz="23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https://doi.org/10.3390/jcp3020013</a:t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[2]</a:t>
            </a: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Hossain, Md Ekramul, et al. “A Systematic Review of Machine Learning Techniques for Cattle Identification: Datasets, Methods and Future Directions.” Artificial Intelligence in Agriculture, Sept. 2022, https://doi.org/10.1016/j.aiia.2022.09.002.</a:t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[3]Ghosal, Ratna &amp; Shah, Supan &amp; Patel, Arpit &amp; Patel, Vaishwi &amp; Raval, Mehul &amp; Desai, Brinky. (2022). Identification of free-ranging mugger crocodiles by applying deep learning methods on UAV imagery. 10.5061/dryad.s4mw6m98n.</a:t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[4]Alexandre Delplanque, Samuel Foucher, Jérôme Théau, Elsa Bussière, Cédric Vermeulen, Philippe Lejeune,From crowd to herd counting: How to precisely detect and count African mammals using aerial imagery and deep learning?,ISPRS Journal of Photogrammetry and Remote Sensing,</a:t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[5]Moreni, M., Theau, J., &amp; Foucher, S. (n.d.). Do you get what you see? insights of using map to select architectures of pretrained neural networks for automated aerial animal detection. PLOS ONE. </a:t>
            </a:r>
            <a:r>
              <a:rPr b="0" i="0" lang="en-US" sz="23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https://journals.plos.org/plosone/article?id=10.1371%2Fjournal.pone.0284449</a:t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[6]Multispecies detection and identification of African mammals in aerial imagery using convolutional neural networks - Delplanque - 2022 - remote sensing in ecology and Conservation - Wiley Online Library. (n.d.). </a:t>
            </a:r>
            <a:r>
              <a:rPr b="0" i="0" lang="en-US" sz="23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https://zslpublications.onlinelibrary.wiley.com/doi/10.1002/rse2.234</a:t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>
            <a:off x="2286000" y="10134600"/>
            <a:ext cx="13716000" cy="1524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6" l="0" r="0" t="-3975"/>
            </a:stretch>
          </a:blipFill>
          <a:ln>
            <a:noFill/>
          </a:ln>
        </p:spPr>
      </p:sp>
      <p:sp>
        <p:nvSpPr>
          <p:cNvPr id="97" name="Google Shape;97;p2"/>
          <p:cNvSpPr/>
          <p:nvPr/>
        </p:nvSpPr>
        <p:spPr>
          <a:xfrm>
            <a:off x="0" y="10134600"/>
            <a:ext cx="3898075" cy="1524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2" l="0" r="-286025" t="0"/>
            </a:stretch>
          </a:blipFill>
          <a:ln>
            <a:noFill/>
          </a:ln>
        </p:spPr>
      </p:sp>
      <p:sp>
        <p:nvSpPr>
          <p:cNvPr id="98" name="Google Shape;98;p2"/>
          <p:cNvSpPr/>
          <p:nvPr/>
        </p:nvSpPr>
        <p:spPr>
          <a:xfrm>
            <a:off x="14389924" y="10134600"/>
            <a:ext cx="3898076" cy="158244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2" l="0" r="-300882" t="0"/>
            </a:stretch>
          </a:blipFill>
          <a:ln>
            <a:noFill/>
          </a:ln>
        </p:spPr>
      </p:sp>
      <p:sp>
        <p:nvSpPr>
          <p:cNvPr id="99" name="Google Shape;99;p2"/>
          <p:cNvSpPr/>
          <p:nvPr/>
        </p:nvSpPr>
        <p:spPr>
          <a:xfrm>
            <a:off x="-4" y="9058422"/>
            <a:ext cx="2048718" cy="898485"/>
          </a:xfrm>
          <a:custGeom>
            <a:rect b="b" l="l" r="r" t="t"/>
            <a:pathLst>
              <a:path extrusionOk="0" h="898485" w="2048718">
                <a:moveTo>
                  <a:pt x="0" y="0"/>
                </a:moveTo>
                <a:lnTo>
                  <a:pt x="2048718" y="0"/>
                </a:lnTo>
                <a:lnTo>
                  <a:pt x="2048718" y="898485"/>
                </a:lnTo>
                <a:lnTo>
                  <a:pt x="0" y="898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4768" l="-72545" r="-72126" t="-164416"/>
            </a:stretch>
          </a:blipFill>
          <a:ln>
            <a:noFill/>
          </a:ln>
        </p:spPr>
      </p:sp>
      <p:sp>
        <p:nvSpPr>
          <p:cNvPr id="100" name="Google Shape;100;p2"/>
          <p:cNvSpPr txBox="1"/>
          <p:nvPr/>
        </p:nvSpPr>
        <p:spPr>
          <a:xfrm>
            <a:off x="538213" y="486425"/>
            <a:ext cx="155904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0"/>
              <a:buFont typeface="Arial"/>
              <a:buNone/>
            </a:pPr>
            <a:r>
              <a:rPr b="1" i="0" lang="en-US" sz="8100" u="none" cap="none" strike="noStrike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Problem Statement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11338" y="1766063"/>
            <a:ext cx="12531276" cy="6712974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2" name="Google Shape;102;p2"/>
          <p:cNvSpPr txBox="1"/>
          <p:nvPr/>
        </p:nvSpPr>
        <p:spPr>
          <a:xfrm>
            <a:off x="5611325" y="8553775"/>
            <a:ext cx="125313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en-US" sz="3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</a:t>
            </a:r>
            <a:r>
              <a:rPr lang="en-US" sz="3100">
                <a:solidFill>
                  <a:schemeClr val="dk1"/>
                </a:solidFill>
              </a:rPr>
              <a:t>4</a:t>
            </a:r>
            <a:r>
              <a:rPr b="0" i="0" lang="en-US" sz="3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[3] Class Identification Flow Chart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1908325" y="9290325"/>
            <a:ext cx="15590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[3]Ghosal, Ratna &amp; Shah, Supan &amp; Patel, Arpit &amp; Patel, Vaishwi &amp; Raval, Mehul &amp; Desai, Brinky. (2022). Identification of free-ranging mugger crocodiles by applying deep learning methods on UAV imagery. 10.5061/dryad.s4mw6m98n.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330575" y="3075225"/>
            <a:ext cx="4784700" cy="37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Using </a:t>
            </a:r>
            <a:r>
              <a:rPr b="1" i="0" lang="en-US" sz="3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classical</a:t>
            </a:r>
            <a:r>
              <a:rPr b="0" i="0" lang="en-US" sz="3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i="0" lang="en-US" sz="3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machine learning approach</a:t>
            </a:r>
            <a:r>
              <a:rPr b="0" i="0" lang="en-US" sz="3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for automated biometric identification of Mugger crocodile</a:t>
            </a:r>
            <a:endParaRPr b="0" i="0" sz="36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3ecdbd52ee_0_79"/>
          <p:cNvSpPr/>
          <p:nvPr/>
        </p:nvSpPr>
        <p:spPr>
          <a:xfrm>
            <a:off x="2286000" y="10134600"/>
            <a:ext cx="13716000" cy="1524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8" l="0" r="0" t="-3977"/>
            </a:stretch>
          </a:blipFill>
          <a:ln>
            <a:noFill/>
          </a:ln>
        </p:spPr>
      </p:sp>
      <p:sp>
        <p:nvSpPr>
          <p:cNvPr id="110" name="Google Shape;110;g33ecdbd52ee_0_79"/>
          <p:cNvSpPr/>
          <p:nvPr/>
        </p:nvSpPr>
        <p:spPr>
          <a:xfrm>
            <a:off x="0" y="10134600"/>
            <a:ext cx="3898075" cy="1524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8" l="0" r="-286011" t="0"/>
            </a:stretch>
          </a:blipFill>
          <a:ln>
            <a:noFill/>
          </a:ln>
        </p:spPr>
      </p:sp>
      <p:sp>
        <p:nvSpPr>
          <p:cNvPr id="111" name="Google Shape;111;g33ecdbd52ee_0_79"/>
          <p:cNvSpPr/>
          <p:nvPr/>
        </p:nvSpPr>
        <p:spPr>
          <a:xfrm>
            <a:off x="14389924" y="10134600"/>
            <a:ext cx="3898076" cy="158244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8" l="0" r="-300849" t="0"/>
            </a:stretch>
          </a:blipFill>
          <a:ln>
            <a:noFill/>
          </a:ln>
        </p:spPr>
      </p:sp>
      <p:sp>
        <p:nvSpPr>
          <p:cNvPr id="112" name="Google Shape;112;g33ecdbd52ee_0_79"/>
          <p:cNvSpPr/>
          <p:nvPr/>
        </p:nvSpPr>
        <p:spPr>
          <a:xfrm>
            <a:off x="146746" y="9058422"/>
            <a:ext cx="2048718" cy="898485"/>
          </a:xfrm>
          <a:custGeom>
            <a:rect b="b" l="l" r="r" t="t"/>
            <a:pathLst>
              <a:path extrusionOk="0" h="898485" w="2048718">
                <a:moveTo>
                  <a:pt x="0" y="0"/>
                </a:moveTo>
                <a:lnTo>
                  <a:pt x="2048718" y="0"/>
                </a:lnTo>
                <a:lnTo>
                  <a:pt x="2048718" y="898485"/>
                </a:lnTo>
                <a:lnTo>
                  <a:pt x="0" y="898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4768" l="-72538" r="-72127" t="-164416"/>
            </a:stretch>
          </a:blipFill>
          <a:ln>
            <a:noFill/>
          </a:ln>
        </p:spPr>
      </p:sp>
      <p:sp>
        <p:nvSpPr>
          <p:cNvPr id="113" name="Google Shape;113;g33ecdbd52ee_0_79"/>
          <p:cNvSpPr txBox="1"/>
          <p:nvPr/>
        </p:nvSpPr>
        <p:spPr>
          <a:xfrm>
            <a:off x="538213" y="399425"/>
            <a:ext cx="155904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0"/>
              <a:buFont typeface="Arial"/>
              <a:buNone/>
            </a:pPr>
            <a:r>
              <a:rPr b="1" lang="en-US" sz="8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Feedback </a:t>
            </a:r>
            <a:r>
              <a:rPr b="1" lang="en-US" sz="8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Received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g33ecdbd52ee_0_79"/>
          <p:cNvSpPr txBox="1"/>
          <p:nvPr/>
        </p:nvSpPr>
        <p:spPr>
          <a:xfrm>
            <a:off x="363675" y="1834200"/>
            <a:ext cx="172569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25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Helvetica Neue Light"/>
              <a:buChar char="●"/>
            </a:pPr>
            <a:r>
              <a:rPr b="1" lang="en-US" sz="3100">
                <a:latin typeface="Helvetica Neue"/>
                <a:ea typeface="Helvetica Neue"/>
                <a:cs typeface="Helvetica Neue"/>
                <a:sym typeface="Helvetica Neue"/>
              </a:rPr>
              <a:t>Merge Features</a:t>
            </a:r>
            <a:r>
              <a:rPr lang="en-US" sz="3100">
                <a:latin typeface="Helvetica Neue Light"/>
                <a:ea typeface="Helvetica Neue Light"/>
                <a:cs typeface="Helvetica Neue Light"/>
                <a:sym typeface="Helvetica Neue Light"/>
              </a:rPr>
              <a:t> for different feature extraction for improved accuracy</a:t>
            </a:r>
            <a:endParaRPr sz="31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25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Font typeface="Helvetica Neue Light"/>
              <a:buChar char="●"/>
            </a:pPr>
            <a:r>
              <a:rPr b="1" lang="en-US" sz="3100">
                <a:latin typeface="Helvetica Neue"/>
                <a:ea typeface="Helvetica Neue"/>
                <a:cs typeface="Helvetica Neue"/>
                <a:sym typeface="Helvetica Neue"/>
              </a:rPr>
              <a:t>Incorporation of new season data</a:t>
            </a:r>
            <a:r>
              <a:rPr lang="en-US" sz="3100">
                <a:latin typeface="Helvetica Neue Light"/>
                <a:ea typeface="Helvetica Neue Light"/>
                <a:cs typeface="Helvetica Neue Light"/>
                <a:sym typeface="Helvetica Neue Light"/>
              </a:rPr>
              <a:t> and then verify the accuracy of prediction for the Machine Learning Model</a:t>
            </a:r>
            <a:endParaRPr sz="3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15" name="Google Shape;115;g33ecdbd52ee_0_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60375" y="4155525"/>
            <a:ext cx="5568050" cy="426755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6" name="Google Shape;116;g33ecdbd52ee_0_79"/>
          <p:cNvSpPr txBox="1"/>
          <p:nvPr/>
        </p:nvSpPr>
        <p:spPr>
          <a:xfrm>
            <a:off x="363675" y="8470800"/>
            <a:ext cx="5428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dk1"/>
                </a:solidFill>
              </a:rPr>
              <a:t>Fig.5 -</a:t>
            </a:r>
            <a:r>
              <a:rPr b="1" lang="en-US" sz="3100">
                <a:solidFill>
                  <a:schemeClr val="dk1"/>
                </a:solidFill>
              </a:rPr>
              <a:t> LBP </a:t>
            </a:r>
            <a:r>
              <a:rPr lang="en-US" sz="3100">
                <a:solidFill>
                  <a:schemeClr val="dk1"/>
                </a:solidFill>
              </a:rPr>
              <a:t>representation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17" name="Google Shape;117;g33ecdbd52ee_0_79"/>
          <p:cNvSpPr txBox="1"/>
          <p:nvPr/>
        </p:nvSpPr>
        <p:spPr>
          <a:xfrm>
            <a:off x="6360375" y="8578350"/>
            <a:ext cx="5568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dk1"/>
                </a:solidFill>
              </a:rPr>
              <a:t>Fig.6 -</a:t>
            </a:r>
            <a:r>
              <a:rPr b="1" lang="en-US" sz="3100">
                <a:solidFill>
                  <a:schemeClr val="dk1"/>
                </a:solidFill>
              </a:rPr>
              <a:t> HOG </a:t>
            </a:r>
            <a:r>
              <a:rPr lang="en-US" sz="3100">
                <a:solidFill>
                  <a:schemeClr val="dk1"/>
                </a:solidFill>
              </a:rPr>
              <a:t>representation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18" name="Google Shape;118;g33ecdbd52ee_0_79"/>
          <p:cNvSpPr txBox="1"/>
          <p:nvPr/>
        </p:nvSpPr>
        <p:spPr>
          <a:xfrm>
            <a:off x="12357050" y="8578350"/>
            <a:ext cx="52635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dk1"/>
                </a:solidFill>
              </a:rPr>
              <a:t>Fig.7 -</a:t>
            </a:r>
            <a:r>
              <a:rPr b="1" lang="en-US" sz="3100">
                <a:solidFill>
                  <a:schemeClr val="dk1"/>
                </a:solidFill>
              </a:rPr>
              <a:t> SIFT </a:t>
            </a:r>
            <a:r>
              <a:rPr lang="en-US" sz="3100">
                <a:solidFill>
                  <a:schemeClr val="dk1"/>
                </a:solidFill>
              </a:rPr>
              <a:t>representation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119" name="Google Shape;119;g33ecdbd52ee_0_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89563" y="4172863"/>
            <a:ext cx="5946826" cy="4160213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0" name="Google Shape;120;g33ecdbd52ee_0_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4155889"/>
            <a:ext cx="5946825" cy="4149861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3ecdbd52ee_0_96"/>
          <p:cNvSpPr/>
          <p:nvPr/>
        </p:nvSpPr>
        <p:spPr>
          <a:xfrm>
            <a:off x="2286000" y="10134600"/>
            <a:ext cx="13716000" cy="1524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8" l="0" r="0" t="-3977"/>
            </a:stretch>
          </a:blipFill>
          <a:ln>
            <a:noFill/>
          </a:ln>
        </p:spPr>
      </p:sp>
      <p:sp>
        <p:nvSpPr>
          <p:cNvPr id="126" name="Google Shape;126;g33ecdbd52ee_0_96"/>
          <p:cNvSpPr/>
          <p:nvPr/>
        </p:nvSpPr>
        <p:spPr>
          <a:xfrm>
            <a:off x="0" y="10134600"/>
            <a:ext cx="3898075" cy="1524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8" l="0" r="-286011" t="0"/>
            </a:stretch>
          </a:blipFill>
          <a:ln>
            <a:noFill/>
          </a:ln>
        </p:spPr>
      </p:sp>
      <p:sp>
        <p:nvSpPr>
          <p:cNvPr id="127" name="Google Shape;127;g33ecdbd52ee_0_96"/>
          <p:cNvSpPr/>
          <p:nvPr/>
        </p:nvSpPr>
        <p:spPr>
          <a:xfrm>
            <a:off x="14389924" y="10134600"/>
            <a:ext cx="3898076" cy="158244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8" l="0" r="-300849" t="0"/>
            </a:stretch>
          </a:blipFill>
          <a:ln>
            <a:noFill/>
          </a:ln>
        </p:spPr>
      </p:sp>
      <p:sp>
        <p:nvSpPr>
          <p:cNvPr id="128" name="Google Shape;128;g33ecdbd52ee_0_96"/>
          <p:cNvSpPr/>
          <p:nvPr/>
        </p:nvSpPr>
        <p:spPr>
          <a:xfrm>
            <a:off x="146746" y="9058422"/>
            <a:ext cx="2048718" cy="898485"/>
          </a:xfrm>
          <a:custGeom>
            <a:rect b="b" l="l" r="r" t="t"/>
            <a:pathLst>
              <a:path extrusionOk="0" h="898485" w="2048718">
                <a:moveTo>
                  <a:pt x="0" y="0"/>
                </a:moveTo>
                <a:lnTo>
                  <a:pt x="2048718" y="0"/>
                </a:lnTo>
                <a:lnTo>
                  <a:pt x="2048718" y="898485"/>
                </a:lnTo>
                <a:lnTo>
                  <a:pt x="0" y="898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4768" l="-72538" r="-72127" t="-164416"/>
            </a:stretch>
          </a:blipFill>
          <a:ln>
            <a:noFill/>
          </a:ln>
        </p:spPr>
      </p:sp>
      <p:sp>
        <p:nvSpPr>
          <p:cNvPr id="129" name="Google Shape;129;g33ecdbd52ee_0_96"/>
          <p:cNvSpPr txBox="1"/>
          <p:nvPr/>
        </p:nvSpPr>
        <p:spPr>
          <a:xfrm>
            <a:off x="538213" y="399425"/>
            <a:ext cx="155904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0"/>
              <a:buFont typeface="Arial"/>
              <a:buNone/>
            </a:pPr>
            <a:r>
              <a:rPr b="1" i="0" lang="en-US" sz="8100" u="none" cap="none" strike="noStrike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Methodology - Old Approach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g33ecdbd52ee_0_96"/>
          <p:cNvSpPr txBox="1"/>
          <p:nvPr/>
        </p:nvSpPr>
        <p:spPr>
          <a:xfrm>
            <a:off x="363675" y="1834200"/>
            <a:ext cx="168492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25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Char char="●"/>
            </a:pPr>
            <a:r>
              <a:rPr b="0" i="0" lang="en-US" sz="3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We used a pretrained model for </a:t>
            </a:r>
            <a:r>
              <a:rPr b="1" i="0" lang="en-US" sz="3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bounding box generation</a:t>
            </a:r>
            <a:r>
              <a:rPr b="0" i="0" lang="en-US" sz="3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ensuring accurate mugger localization. </a:t>
            </a:r>
            <a:endParaRPr b="0" i="0" sz="31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25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Char char="●"/>
            </a:pPr>
            <a:r>
              <a:rPr b="0" i="0" lang="en-US" sz="3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Feature extraction methods like </a:t>
            </a:r>
            <a:r>
              <a:rPr b="1" i="0" lang="en-US" sz="3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SIFT,HOG, LBP, GLCM</a:t>
            </a:r>
            <a:r>
              <a:rPr b="0" i="0" lang="en-US" sz="3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were applied for better identification. A pretrained model was used for bounding box generation.[3]</a:t>
            </a:r>
            <a:endParaRPr b="0" i="0" sz="31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25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Font typeface="Helvetica Neue Light"/>
              <a:buChar char="●"/>
            </a:pPr>
            <a:r>
              <a:rPr lang="en-US" sz="3100">
                <a:latin typeface="Helvetica Neue Light"/>
                <a:ea typeface="Helvetica Neue Light"/>
                <a:cs typeface="Helvetica Neue Light"/>
                <a:sym typeface="Helvetica Neue Light"/>
              </a:rPr>
              <a:t>Merged the features of </a:t>
            </a:r>
            <a:r>
              <a:rPr b="1" lang="en-US" sz="3100">
                <a:latin typeface="Helvetica Neue"/>
                <a:ea typeface="Helvetica Neue"/>
                <a:cs typeface="Helvetica Neue"/>
                <a:sym typeface="Helvetica Neue"/>
              </a:rPr>
              <a:t>GLCM and LBP</a:t>
            </a:r>
            <a:r>
              <a:rPr lang="en-US" sz="3100">
                <a:latin typeface="Helvetica Neue Light"/>
                <a:ea typeface="Helvetica Neue Light"/>
                <a:cs typeface="Helvetica Neue Light"/>
                <a:sym typeface="Helvetica Neue Light"/>
              </a:rPr>
              <a:t> feature extractors for improving the accuracy of mugger identification.</a:t>
            </a:r>
            <a:endParaRPr sz="3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1" name="Google Shape;131;g33ecdbd52ee_0_96"/>
          <p:cNvSpPr txBox="1"/>
          <p:nvPr/>
        </p:nvSpPr>
        <p:spPr>
          <a:xfrm>
            <a:off x="2522425" y="9187400"/>
            <a:ext cx="14490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[3]Ghosal, Ratna &amp; Shah, Supan &amp; Patel, Arpit &amp; Patel, Vaishwi &amp; Raval, Mehul &amp; Desai, Brinky. (2022). Identification of free-ranging mugger crocodiles by applying deep learning methods on UAV imagery. 10.5061/dryad.s4mw6m98n.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g33ecdbd52ee_0_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450" y="5197775"/>
            <a:ext cx="5592550" cy="32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33ecdbd52ee_0_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9238" y="5197775"/>
            <a:ext cx="4969518" cy="32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33ecdbd52ee_0_9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449005" y="5197775"/>
            <a:ext cx="5214731" cy="32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33ecdbd52ee_0_96"/>
          <p:cNvSpPr txBox="1"/>
          <p:nvPr/>
        </p:nvSpPr>
        <p:spPr>
          <a:xfrm>
            <a:off x="7221300" y="8068175"/>
            <a:ext cx="1098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g33ecdbd52ee_0_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449000" y="5197775"/>
            <a:ext cx="5472200" cy="32493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7" name="Google Shape;137;g33ecdbd52ee_0_9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59250" y="5197775"/>
            <a:ext cx="5472188" cy="32493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8" name="Google Shape;138;g33ecdbd52ee_0_9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38300" y="5197775"/>
            <a:ext cx="6073101" cy="32493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130e32eac_7_27"/>
          <p:cNvSpPr/>
          <p:nvPr/>
        </p:nvSpPr>
        <p:spPr>
          <a:xfrm>
            <a:off x="2286000" y="10134600"/>
            <a:ext cx="13716000" cy="1524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8" l="0" r="0" t="-3977"/>
            </a:stretch>
          </a:blipFill>
          <a:ln>
            <a:noFill/>
          </a:ln>
        </p:spPr>
      </p:sp>
      <p:sp>
        <p:nvSpPr>
          <p:cNvPr id="144" name="Google Shape;144;g34130e32eac_7_27"/>
          <p:cNvSpPr/>
          <p:nvPr/>
        </p:nvSpPr>
        <p:spPr>
          <a:xfrm>
            <a:off x="0" y="10134600"/>
            <a:ext cx="3898075" cy="1524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8" l="0" r="-286011" t="0"/>
            </a:stretch>
          </a:blipFill>
          <a:ln>
            <a:noFill/>
          </a:ln>
        </p:spPr>
      </p:sp>
      <p:sp>
        <p:nvSpPr>
          <p:cNvPr id="145" name="Google Shape;145;g34130e32eac_7_27"/>
          <p:cNvSpPr/>
          <p:nvPr/>
        </p:nvSpPr>
        <p:spPr>
          <a:xfrm>
            <a:off x="14389924" y="10134600"/>
            <a:ext cx="3898076" cy="158244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8" l="0" r="-300849" t="0"/>
            </a:stretch>
          </a:blipFill>
          <a:ln>
            <a:noFill/>
          </a:ln>
        </p:spPr>
      </p:sp>
      <p:sp>
        <p:nvSpPr>
          <p:cNvPr id="146" name="Google Shape;146;g34130e32eac_7_27"/>
          <p:cNvSpPr txBox="1"/>
          <p:nvPr/>
        </p:nvSpPr>
        <p:spPr>
          <a:xfrm>
            <a:off x="233738" y="177200"/>
            <a:ext cx="15590400" cy="25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00"/>
              <a:buFont typeface="Arial"/>
              <a:buNone/>
            </a:pPr>
            <a:r>
              <a:rPr b="1" lang="en-US" sz="8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Methodology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0"/>
              <a:buFont typeface="Arial"/>
              <a:buNone/>
            </a:pPr>
            <a:r>
              <a:t/>
            </a:r>
            <a:endParaRPr b="1" i="0" sz="8100" u="none" cap="none" strike="noStrike">
              <a:solidFill>
                <a:srgbClr val="7D1916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147" name="Google Shape;147;g34130e32eac_7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2838" y="1617875"/>
            <a:ext cx="12667376" cy="7321826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8" name="Google Shape;148;g34130e32eac_7_27"/>
          <p:cNvSpPr txBox="1"/>
          <p:nvPr/>
        </p:nvSpPr>
        <p:spPr>
          <a:xfrm>
            <a:off x="2592849" y="9032300"/>
            <a:ext cx="12523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Merging the features of </a:t>
            </a:r>
            <a:r>
              <a:rPr b="1" lang="en-US" sz="3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GLCM and LBP </a:t>
            </a:r>
            <a:r>
              <a:rPr lang="en-US" sz="3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by </a:t>
            </a:r>
            <a:r>
              <a:rPr b="1" lang="en-US" sz="3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Concatenation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4956781d9f_0_42"/>
          <p:cNvSpPr/>
          <p:nvPr/>
        </p:nvSpPr>
        <p:spPr>
          <a:xfrm>
            <a:off x="2286000" y="10134600"/>
            <a:ext cx="13716000" cy="1524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154" name="Google Shape;154;g34956781d9f_0_42"/>
          <p:cNvSpPr/>
          <p:nvPr/>
        </p:nvSpPr>
        <p:spPr>
          <a:xfrm>
            <a:off x="0" y="10134600"/>
            <a:ext cx="3898075" cy="1524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5996" t="0"/>
            </a:stretch>
          </a:blipFill>
          <a:ln>
            <a:noFill/>
          </a:ln>
        </p:spPr>
      </p:sp>
      <p:sp>
        <p:nvSpPr>
          <p:cNvPr id="155" name="Google Shape;155;g34956781d9f_0_42"/>
          <p:cNvSpPr/>
          <p:nvPr/>
        </p:nvSpPr>
        <p:spPr>
          <a:xfrm>
            <a:off x="14389924" y="10134600"/>
            <a:ext cx="3898076" cy="158244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49" t="0"/>
            </a:stretch>
          </a:blipFill>
          <a:ln>
            <a:noFill/>
          </a:ln>
        </p:spPr>
      </p:sp>
      <p:sp>
        <p:nvSpPr>
          <p:cNvPr id="156" name="Google Shape;156;g34956781d9f_0_42"/>
          <p:cNvSpPr txBox="1"/>
          <p:nvPr/>
        </p:nvSpPr>
        <p:spPr>
          <a:xfrm>
            <a:off x="233738" y="177200"/>
            <a:ext cx="15590400" cy="25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00"/>
              <a:buFont typeface="Arial"/>
              <a:buNone/>
            </a:pPr>
            <a:r>
              <a:rPr b="1" lang="en-US" sz="8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Methodology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0"/>
              <a:buFont typeface="Arial"/>
              <a:buNone/>
            </a:pPr>
            <a:r>
              <a:t/>
            </a:r>
            <a:endParaRPr b="1" i="0" sz="8100" u="none" cap="none" strike="noStrike">
              <a:solidFill>
                <a:srgbClr val="7D1916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57" name="Google Shape;157;g34956781d9f_0_42"/>
          <p:cNvSpPr txBox="1"/>
          <p:nvPr/>
        </p:nvSpPr>
        <p:spPr>
          <a:xfrm>
            <a:off x="2451150" y="9032300"/>
            <a:ext cx="12342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Merging the features of </a:t>
            </a:r>
            <a:r>
              <a:rPr b="1" lang="en-US" sz="3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SIFT </a:t>
            </a:r>
            <a:r>
              <a:rPr b="1" lang="en-US" sz="3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LBP </a:t>
            </a:r>
            <a:r>
              <a:rPr lang="en-US" sz="3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by </a:t>
            </a:r>
            <a:r>
              <a:rPr b="1" lang="en-US" sz="3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Concatenation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8" name="Google Shape;158;g34956781d9f_0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1150" y="1726625"/>
            <a:ext cx="12341848" cy="713367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4eada3ca53_1_12"/>
          <p:cNvSpPr/>
          <p:nvPr/>
        </p:nvSpPr>
        <p:spPr>
          <a:xfrm>
            <a:off x="2286000" y="10134600"/>
            <a:ext cx="13716000" cy="1524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164" name="Google Shape;164;g34eada3ca53_1_12"/>
          <p:cNvSpPr/>
          <p:nvPr/>
        </p:nvSpPr>
        <p:spPr>
          <a:xfrm>
            <a:off x="0" y="10134600"/>
            <a:ext cx="3898075" cy="1524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5996" t="0"/>
            </a:stretch>
          </a:blipFill>
          <a:ln>
            <a:noFill/>
          </a:ln>
        </p:spPr>
      </p:sp>
      <p:sp>
        <p:nvSpPr>
          <p:cNvPr id="165" name="Google Shape;165;g34eada3ca53_1_12"/>
          <p:cNvSpPr/>
          <p:nvPr/>
        </p:nvSpPr>
        <p:spPr>
          <a:xfrm>
            <a:off x="14389924" y="10134600"/>
            <a:ext cx="3898076" cy="158244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49" t="0"/>
            </a:stretch>
          </a:blipFill>
          <a:ln>
            <a:noFill/>
          </a:ln>
        </p:spPr>
      </p:sp>
      <p:sp>
        <p:nvSpPr>
          <p:cNvPr id="166" name="Google Shape;166;g34eada3ca53_1_12"/>
          <p:cNvSpPr txBox="1"/>
          <p:nvPr/>
        </p:nvSpPr>
        <p:spPr>
          <a:xfrm>
            <a:off x="233738" y="177200"/>
            <a:ext cx="15590400" cy="25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00"/>
              <a:buFont typeface="Arial"/>
              <a:buNone/>
            </a:pPr>
            <a:r>
              <a:rPr b="1" lang="en-US" sz="8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Methodology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0"/>
              <a:buFont typeface="Arial"/>
              <a:buNone/>
            </a:pPr>
            <a:r>
              <a:t/>
            </a:r>
            <a:endParaRPr b="1" i="0" sz="8100" u="none" cap="none" strike="noStrike">
              <a:solidFill>
                <a:srgbClr val="7D1916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67" name="Google Shape;167;g34eada3ca53_1_12"/>
          <p:cNvSpPr txBox="1"/>
          <p:nvPr/>
        </p:nvSpPr>
        <p:spPr>
          <a:xfrm>
            <a:off x="2064650" y="2108600"/>
            <a:ext cx="5244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LBP -</a:t>
            </a:r>
            <a:r>
              <a:rPr lang="en-US" sz="3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Local Binary Pattern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68" name="Google Shape;168;g34eada3ca53_1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8667" y="2770400"/>
            <a:ext cx="8155625" cy="563277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9" name="Google Shape;169;g34eada3ca53_1_12"/>
          <p:cNvSpPr txBox="1"/>
          <p:nvPr/>
        </p:nvSpPr>
        <p:spPr>
          <a:xfrm>
            <a:off x="9628849" y="2108600"/>
            <a:ext cx="7659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GLCM -</a:t>
            </a:r>
            <a:r>
              <a:rPr lang="en-US" sz="3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Gray Level Co-occurrence Matrix 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70" name="Google Shape;170;g34eada3ca53_1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838" y="2770400"/>
            <a:ext cx="8155625" cy="563277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4956781d9f_0_31"/>
          <p:cNvSpPr/>
          <p:nvPr/>
        </p:nvSpPr>
        <p:spPr>
          <a:xfrm>
            <a:off x="2286000" y="10134600"/>
            <a:ext cx="13716000" cy="1524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176" name="Google Shape;176;g34956781d9f_0_31"/>
          <p:cNvSpPr/>
          <p:nvPr/>
        </p:nvSpPr>
        <p:spPr>
          <a:xfrm>
            <a:off x="0" y="10134600"/>
            <a:ext cx="3898075" cy="1524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5996" t="0"/>
            </a:stretch>
          </a:blipFill>
          <a:ln>
            <a:noFill/>
          </a:ln>
        </p:spPr>
      </p:sp>
      <p:sp>
        <p:nvSpPr>
          <p:cNvPr id="177" name="Google Shape;177;g34956781d9f_0_31"/>
          <p:cNvSpPr/>
          <p:nvPr/>
        </p:nvSpPr>
        <p:spPr>
          <a:xfrm>
            <a:off x="14389924" y="10134600"/>
            <a:ext cx="3898076" cy="158244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49" t="0"/>
            </a:stretch>
          </a:blipFill>
          <a:ln>
            <a:noFill/>
          </a:ln>
        </p:spPr>
      </p:sp>
      <p:sp>
        <p:nvSpPr>
          <p:cNvPr id="178" name="Google Shape;178;g34956781d9f_0_31"/>
          <p:cNvSpPr txBox="1"/>
          <p:nvPr/>
        </p:nvSpPr>
        <p:spPr>
          <a:xfrm>
            <a:off x="233738" y="177200"/>
            <a:ext cx="15590400" cy="25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00"/>
              <a:buFont typeface="Arial"/>
              <a:buNone/>
            </a:pPr>
            <a:r>
              <a:rPr b="1" i="0" lang="en-US" sz="8100" u="none" cap="none" strike="noStrike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Methodology - Old Approach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0"/>
              <a:buFont typeface="Arial"/>
              <a:buNone/>
            </a:pPr>
            <a:r>
              <a:t/>
            </a:r>
            <a:endParaRPr b="1" i="0" sz="8100" u="none" cap="none" strike="noStrike">
              <a:solidFill>
                <a:srgbClr val="7D1916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179" name="Google Shape;179;g34956781d9f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1327" y="1511150"/>
            <a:ext cx="14747376" cy="7871099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4eada3ca53_0_7"/>
          <p:cNvSpPr/>
          <p:nvPr/>
        </p:nvSpPr>
        <p:spPr>
          <a:xfrm>
            <a:off x="2286000" y="10134600"/>
            <a:ext cx="13716000" cy="1524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185" name="Google Shape;185;g34eada3ca53_0_7"/>
          <p:cNvSpPr/>
          <p:nvPr/>
        </p:nvSpPr>
        <p:spPr>
          <a:xfrm>
            <a:off x="0" y="10134600"/>
            <a:ext cx="3898075" cy="1524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5996" t="0"/>
            </a:stretch>
          </a:blipFill>
          <a:ln>
            <a:noFill/>
          </a:ln>
        </p:spPr>
      </p:sp>
      <p:sp>
        <p:nvSpPr>
          <p:cNvPr id="186" name="Google Shape;186;g34eada3ca53_0_7"/>
          <p:cNvSpPr/>
          <p:nvPr/>
        </p:nvSpPr>
        <p:spPr>
          <a:xfrm>
            <a:off x="14389924" y="10134600"/>
            <a:ext cx="3898076" cy="158244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49" t="0"/>
            </a:stretch>
          </a:blipFill>
          <a:ln>
            <a:noFill/>
          </a:ln>
        </p:spPr>
      </p:sp>
      <p:sp>
        <p:nvSpPr>
          <p:cNvPr id="187" name="Google Shape;187;g34eada3ca53_0_7"/>
          <p:cNvSpPr txBox="1"/>
          <p:nvPr/>
        </p:nvSpPr>
        <p:spPr>
          <a:xfrm>
            <a:off x="233738" y="177200"/>
            <a:ext cx="15590400" cy="25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00"/>
              <a:buFont typeface="Arial"/>
              <a:buNone/>
            </a:pPr>
            <a:r>
              <a:rPr b="1" i="0" lang="en-US" sz="8100" u="none" cap="none" strike="noStrike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Methodology - </a:t>
            </a:r>
            <a:r>
              <a:rPr b="1" lang="en-US" sz="8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New</a:t>
            </a:r>
            <a:r>
              <a:rPr b="1" i="0" lang="en-US" sz="8100" u="none" cap="none" strike="noStrike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 Approach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0"/>
              <a:buFont typeface="Arial"/>
              <a:buNone/>
            </a:pPr>
            <a:r>
              <a:t/>
            </a:r>
            <a:endParaRPr b="1" i="0" sz="8100" u="none" cap="none" strike="noStrike">
              <a:solidFill>
                <a:srgbClr val="7D1916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188" name="Google Shape;188;g34eada3ca53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1575" y="1443900"/>
            <a:ext cx="15590399" cy="8307966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